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6"/>
  </p:notesMasterIdLst>
  <p:handoutMasterIdLst>
    <p:handoutMasterId r:id="rId27"/>
  </p:handoutMasterIdLst>
  <p:sldIdLst>
    <p:sldId id="312" r:id="rId4"/>
    <p:sldId id="329" r:id="rId5"/>
    <p:sldId id="315" r:id="rId6"/>
    <p:sldId id="330" r:id="rId7"/>
    <p:sldId id="320" r:id="rId8"/>
    <p:sldId id="332" r:id="rId9"/>
    <p:sldId id="333" r:id="rId10"/>
    <p:sldId id="334" r:id="rId11"/>
    <p:sldId id="335" r:id="rId12"/>
    <p:sldId id="344" r:id="rId13"/>
    <p:sldId id="340" r:id="rId14"/>
    <p:sldId id="341" r:id="rId15"/>
    <p:sldId id="342" r:id="rId16"/>
    <p:sldId id="345" r:id="rId17"/>
    <p:sldId id="346" r:id="rId18"/>
    <p:sldId id="350" r:id="rId19"/>
    <p:sldId id="347" r:id="rId20"/>
    <p:sldId id="348" r:id="rId21"/>
    <p:sldId id="351" r:id="rId22"/>
    <p:sldId id="352" r:id="rId23"/>
    <p:sldId id="349" r:id="rId24"/>
    <p:sldId id="327" r:id="rId2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6" d="100"/>
          <a:sy n="116" d="100"/>
        </p:scale>
        <p:origin x="734" y="8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830"/>
            <a:ext cx="9142497" cy="51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12125178/1cafb24d049dcd1e7707a22d98e9858f/#block_1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12125178/1cafb24d049dcd1e7707a22d98e9858f/#block_1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63588" y="203169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Практико-ориентированный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семинар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«Современные аспекты </a:t>
            </a:r>
            <a:r>
              <a:rPr lang="ru-RU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самоэффективности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педагога в организации образовательной деятельности и сопровождения детей с особыми образовательными потребностями» (одаренные дети, дети с ОВЗ,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неуспешные(в учебной деятельности)»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 descr="АППО-1360x7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36" y="567742"/>
            <a:ext cx="836286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2749" r="19926" b="6588"/>
          <a:stretch/>
        </p:blipFill>
        <p:spPr>
          <a:xfrm>
            <a:off x="4635815" y="585611"/>
            <a:ext cx="972108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2" y="1491631"/>
            <a:ext cx="7236021" cy="36004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Основные факторы, </a:t>
            </a:r>
            <a:r>
              <a:rPr lang="ru-RU" sz="1800" b="1" dirty="0"/>
              <a:t>позитивно </a:t>
            </a:r>
            <a:r>
              <a:rPr lang="ru-RU" sz="1800" b="1" dirty="0" smtClean="0"/>
              <a:t>влияющие </a:t>
            </a:r>
            <a:r>
              <a:rPr lang="ru-RU" sz="1800" b="1" dirty="0"/>
              <a:t>на жизнеспособность 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2" y="1851671"/>
            <a:ext cx="7344033" cy="30243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E81"/>
                </a:solidFill>
              </a:rPr>
              <a:t>Т</a:t>
            </a:r>
            <a:r>
              <a:rPr lang="ru-RU" sz="1600" dirty="0" smtClean="0">
                <a:solidFill>
                  <a:srgbClr val="003E81"/>
                </a:solidFill>
              </a:rPr>
              <a:t>ворческое </a:t>
            </a:r>
            <a:r>
              <a:rPr lang="ru-RU" sz="1600" dirty="0">
                <a:solidFill>
                  <a:srgbClr val="003E81"/>
                </a:solidFill>
              </a:rPr>
              <a:t>мышление, </a:t>
            </a:r>
            <a:r>
              <a:rPr lang="ru-RU" sz="1600" dirty="0" smtClean="0">
                <a:solidFill>
                  <a:srgbClr val="003E81"/>
                </a:solidFill>
              </a:rPr>
              <a:t>позволяющее </a:t>
            </a:r>
            <a:r>
              <a:rPr lang="ru-RU" sz="1600" dirty="0">
                <a:solidFill>
                  <a:srgbClr val="003E81"/>
                </a:solidFill>
              </a:rPr>
              <a:t>находить неординарные способы взаимодействия со своими подопечными</a:t>
            </a:r>
            <a:r>
              <a:rPr lang="ru-RU" sz="1600" dirty="0" smtClean="0">
                <a:solidFill>
                  <a:srgbClr val="003E8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E81"/>
                </a:solidFill>
              </a:rPr>
              <a:t> Функциональная </a:t>
            </a:r>
            <a:r>
              <a:rPr lang="ru-RU" sz="1600" dirty="0">
                <a:solidFill>
                  <a:srgbClr val="003E81"/>
                </a:solidFill>
              </a:rPr>
              <a:t>гибкость </a:t>
            </a:r>
            <a:r>
              <a:rPr lang="ru-RU" sz="1600" dirty="0" smtClean="0">
                <a:solidFill>
                  <a:srgbClr val="003E81"/>
                </a:solidFill>
              </a:rPr>
              <a:t> ,устойчивость к многозадачности</a:t>
            </a:r>
            <a:endParaRPr lang="ru-RU" sz="1600" dirty="0">
              <a:solidFill>
                <a:srgbClr val="003E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E81"/>
                </a:solidFill>
              </a:rPr>
              <a:t>Х</a:t>
            </a:r>
            <a:r>
              <a:rPr lang="ru-RU" sz="1600" dirty="0" smtClean="0">
                <a:solidFill>
                  <a:srgbClr val="003E81"/>
                </a:solidFill>
              </a:rPr>
              <a:t>ороший </a:t>
            </a:r>
            <a:r>
              <a:rPr lang="ru-RU" sz="1600" dirty="0">
                <a:solidFill>
                  <a:srgbClr val="003E81"/>
                </a:solidFill>
              </a:rPr>
              <a:t>уровень взаимодействия и развития коммуникативных </a:t>
            </a:r>
            <a:r>
              <a:rPr lang="ru-RU" sz="1600" dirty="0" smtClean="0">
                <a:solidFill>
                  <a:srgbClr val="003E81"/>
                </a:solidFill>
              </a:rPr>
              <a:t>способностей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E81"/>
                </a:solidFill>
              </a:rPr>
              <a:t>Высокая адаптивность к изменениям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E81"/>
                </a:solidFill>
              </a:rPr>
              <a:t>Способность </a:t>
            </a:r>
            <a:r>
              <a:rPr lang="ru-RU" sz="1600" dirty="0">
                <a:solidFill>
                  <a:srgbClr val="003E81"/>
                </a:solidFill>
              </a:rPr>
              <a:t>к профессиональному творчеству, т.е. </a:t>
            </a:r>
            <a:r>
              <a:rPr lang="ru-RU" sz="1600" dirty="0" smtClean="0">
                <a:solidFill>
                  <a:srgbClr val="003E81"/>
                </a:solidFill>
              </a:rPr>
              <a:t>к выбору </a:t>
            </a:r>
            <a:r>
              <a:rPr lang="ru-RU" sz="1600" dirty="0">
                <a:solidFill>
                  <a:srgbClr val="003E81"/>
                </a:solidFill>
              </a:rPr>
              <a:t>неординарных способов выполнения профессиональной деятельности, непривычных трудных задач, которые могут восприниматься как вызов</a:t>
            </a:r>
            <a:endParaRPr lang="ru-RU" sz="1600" dirty="0">
              <a:solidFill>
                <a:srgbClr val="003E8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 descr="Image 3 of 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7475"/>
            <a:ext cx="3744416" cy="1404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1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1"/>
            <a:ext cx="7110566" cy="1131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Внутренние ресурсы, позволяющие проявлять высокую устойчивость </a:t>
            </a:r>
            <a:r>
              <a:rPr lang="ru-RU" sz="2200" dirty="0"/>
              <a:t>по отношению к негативному влиянию внешней среды</a:t>
            </a:r>
            <a:br>
              <a:rPr lang="ru-RU" sz="2200" dirty="0"/>
            </a:br>
            <a:r>
              <a:rPr lang="ru-RU" dirty="0" smtClean="0"/>
              <a:t> ,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самодисциплина,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оптимизм</a:t>
            </a:r>
            <a:r>
              <a:rPr lang="ru-RU" dirty="0" smtClean="0">
                <a:solidFill>
                  <a:srgbClr val="003E8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целеустремленное </a:t>
            </a:r>
            <a:r>
              <a:rPr lang="ru-RU" dirty="0" smtClean="0">
                <a:solidFill>
                  <a:srgbClr val="003E81"/>
                </a:solidFill>
              </a:rPr>
              <a:t>поведение, 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- Специалисты, обладающие такими внутренними ресурсами, демонстрируют </a:t>
            </a:r>
            <a:r>
              <a:rPr lang="ru-RU" dirty="0">
                <a:solidFill>
                  <a:srgbClr val="003E81"/>
                </a:solidFill>
              </a:rPr>
              <a:t>более высокий уровень устойчивости по отношению к негативному влиянию внешней среды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 - Также к подобным  ресурсам, повышающим уровень </a:t>
            </a:r>
            <a:r>
              <a:rPr lang="ru-RU" dirty="0">
                <a:solidFill>
                  <a:srgbClr val="003E81"/>
                </a:solidFill>
              </a:rPr>
              <a:t>профессиональной </a:t>
            </a:r>
            <a:r>
              <a:rPr lang="ru-RU" dirty="0" smtClean="0">
                <a:solidFill>
                  <a:srgbClr val="003E81"/>
                </a:solidFill>
              </a:rPr>
              <a:t>жизнеспособности  отнесены: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развитие </a:t>
            </a:r>
            <a:r>
              <a:rPr lang="ru-RU" dirty="0" err="1">
                <a:solidFill>
                  <a:srgbClr val="003E81"/>
                </a:solidFill>
              </a:rPr>
              <a:t>самоэффективности</a:t>
            </a:r>
            <a:r>
              <a:rPr lang="ru-RU" dirty="0" smtClean="0">
                <a:solidFill>
                  <a:srgbClr val="003E8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способность </a:t>
            </a:r>
            <a:r>
              <a:rPr lang="ru-RU" dirty="0">
                <a:solidFill>
                  <a:srgbClr val="003E81"/>
                </a:solidFill>
              </a:rPr>
              <a:t>к рефлексии </a:t>
            </a:r>
            <a:endParaRPr lang="ru-RU" dirty="0">
              <a:solidFill>
                <a:srgbClr val="003E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уверенность </a:t>
            </a:r>
            <a:r>
              <a:rPr lang="ru-RU" dirty="0">
                <a:solidFill>
                  <a:srgbClr val="003E81"/>
                </a:solidFill>
              </a:rPr>
              <a:t>в себе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10441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Исследования показали, что высокий уровень </a:t>
            </a:r>
            <a:r>
              <a:rPr lang="ru-RU" sz="2000" dirty="0"/>
              <a:t>профессиональной </a:t>
            </a:r>
            <a:r>
              <a:rPr lang="ru-RU" sz="2000" dirty="0" smtClean="0"/>
              <a:t>жизнеспособности также  связан со следующими факторами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31591"/>
            <a:ext cx="7110566" cy="349238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E81"/>
                </a:solidFill>
              </a:rPr>
              <a:t>Значимость </a:t>
            </a:r>
            <a:r>
              <a:rPr lang="ru-RU" b="1" dirty="0">
                <a:solidFill>
                  <a:srgbClr val="003E81"/>
                </a:solidFill>
              </a:rPr>
              <a:t>профессиональной </a:t>
            </a:r>
            <a:r>
              <a:rPr lang="ru-RU" b="1" dirty="0" smtClean="0">
                <a:solidFill>
                  <a:srgbClr val="003E81"/>
                </a:solidFill>
              </a:rPr>
              <a:t>идентичности</a:t>
            </a:r>
            <a:r>
              <a:rPr lang="ru-RU" dirty="0" smtClean="0">
                <a:solidFill>
                  <a:srgbClr val="003E8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81"/>
                </a:solidFill>
              </a:rPr>
              <a:t>у</a:t>
            </a:r>
            <a:r>
              <a:rPr lang="ru-RU" dirty="0" smtClean="0">
                <a:solidFill>
                  <a:srgbClr val="003E81"/>
                </a:solidFill>
              </a:rPr>
              <a:t>мение сосредоточиваться </a:t>
            </a:r>
            <a:r>
              <a:rPr lang="ru-RU" dirty="0">
                <a:solidFill>
                  <a:srgbClr val="003E81"/>
                </a:solidFill>
              </a:rPr>
              <a:t>на целях профессиональной деятельности и определять ее значение для себя</a:t>
            </a:r>
            <a:r>
              <a:rPr lang="ru-RU" dirty="0" smtClean="0">
                <a:solidFill>
                  <a:srgbClr val="003E8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быть внимательным к собственным достижениям, </a:t>
            </a:r>
            <a:endParaRPr lang="ru-RU" dirty="0" smtClean="0">
              <a:solidFill>
                <a:srgbClr val="003E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повышать </a:t>
            </a:r>
            <a:r>
              <a:rPr lang="ru-RU" dirty="0">
                <a:solidFill>
                  <a:srgbClr val="003E81"/>
                </a:solidFill>
              </a:rPr>
              <a:t>свою профессиональную компетентность и иметь адекватную профессиональную </a:t>
            </a:r>
            <a:r>
              <a:rPr lang="ru-RU" dirty="0" smtClean="0">
                <a:solidFill>
                  <a:srgbClr val="003E81"/>
                </a:solidFill>
              </a:rPr>
              <a:t>идентичность</a:t>
            </a:r>
          </a:p>
          <a:p>
            <a:r>
              <a:rPr lang="ru-RU" b="1" dirty="0" smtClean="0">
                <a:solidFill>
                  <a:srgbClr val="003E81"/>
                </a:solidFill>
              </a:rPr>
              <a:t>Навыки </a:t>
            </a:r>
            <a:r>
              <a:rPr lang="ru-RU" b="1" dirty="0" err="1">
                <a:solidFill>
                  <a:srgbClr val="003E81"/>
                </a:solidFill>
              </a:rPr>
              <a:t>самосострадания</a:t>
            </a:r>
            <a:r>
              <a:rPr lang="ru-RU" b="1" dirty="0">
                <a:solidFill>
                  <a:srgbClr val="003E81"/>
                </a:solidFill>
              </a:rPr>
              <a:t> и заботы о себе для профессиональной жизнеспособности специалистов помогающих </a:t>
            </a:r>
            <a:r>
              <a:rPr lang="ru-RU" b="1" dirty="0" smtClean="0">
                <a:solidFill>
                  <a:srgbClr val="003E81"/>
                </a:solidFill>
              </a:rPr>
              <a:t>профессий</a:t>
            </a:r>
            <a:r>
              <a:rPr lang="ru-RU" dirty="0" smtClean="0">
                <a:solidFill>
                  <a:srgbClr val="003E8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внимательное </a:t>
            </a:r>
            <a:r>
              <a:rPr lang="ru-RU" dirty="0">
                <a:solidFill>
                  <a:srgbClr val="003E81"/>
                </a:solidFill>
              </a:rPr>
              <a:t>отношение к себе и к своему эмоциональному состоянию положительно </a:t>
            </a:r>
            <a:r>
              <a:rPr lang="ru-RU" dirty="0" smtClean="0">
                <a:solidFill>
                  <a:srgbClr val="003E81"/>
                </a:solidFill>
              </a:rPr>
              <a:t>влияет на жизнеспособность, общее </a:t>
            </a:r>
            <a:r>
              <a:rPr lang="ru-RU" dirty="0">
                <a:solidFill>
                  <a:srgbClr val="003E81"/>
                </a:solidFill>
              </a:rPr>
              <a:t>психологическое благополучие, уровень </a:t>
            </a:r>
            <a:r>
              <a:rPr lang="ru-RU" dirty="0" err="1">
                <a:solidFill>
                  <a:srgbClr val="003E81"/>
                </a:solidFill>
              </a:rPr>
              <a:t>эмпатии</a:t>
            </a:r>
            <a:r>
              <a:rPr lang="ru-RU" dirty="0">
                <a:solidFill>
                  <a:srgbClr val="003E81"/>
                </a:solidFill>
              </a:rPr>
              <a:t> и рефлексивные </a:t>
            </a:r>
            <a:r>
              <a:rPr lang="ru-RU" dirty="0" smtClean="0">
                <a:solidFill>
                  <a:srgbClr val="003E81"/>
                </a:solidFill>
              </a:rPr>
              <a:t>навыки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Направления обучения для повышения  </a:t>
            </a:r>
            <a:r>
              <a:rPr lang="ru-RU" sz="2000" dirty="0"/>
              <a:t>профессиональной жизнеспособности специалистов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81"/>
                </a:solidFill>
              </a:rPr>
              <a:t>организация </a:t>
            </a:r>
            <a:r>
              <a:rPr lang="ru-RU" dirty="0" smtClean="0">
                <a:solidFill>
                  <a:srgbClr val="003E81"/>
                </a:solidFill>
              </a:rPr>
              <a:t>обучения, </a:t>
            </a:r>
            <a:r>
              <a:rPr lang="ru-RU" dirty="0">
                <a:solidFill>
                  <a:srgbClr val="003E81"/>
                </a:solidFill>
              </a:rPr>
              <a:t>направленного на формирование навыков самопомощи и самоорганизации, непосредственно на рабочем </a:t>
            </a:r>
            <a:r>
              <a:rPr lang="ru-RU" dirty="0" smtClean="0">
                <a:solidFill>
                  <a:srgbClr val="003E81"/>
                </a:solidFill>
              </a:rPr>
              <a:t>месте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 электронные </a:t>
            </a:r>
            <a:r>
              <a:rPr lang="ru-RU" dirty="0">
                <a:solidFill>
                  <a:srgbClr val="003E81"/>
                </a:solidFill>
              </a:rPr>
              <a:t>образовательные ресурсы, ориентированные на развитие </a:t>
            </a:r>
            <a:r>
              <a:rPr lang="ru-RU" dirty="0" err="1">
                <a:solidFill>
                  <a:srgbClr val="003E81"/>
                </a:solidFill>
              </a:rPr>
              <a:t>стрессоустойчивого</a:t>
            </a:r>
            <a:r>
              <a:rPr lang="ru-RU" dirty="0">
                <a:solidFill>
                  <a:srgbClr val="003E81"/>
                </a:solidFill>
              </a:rPr>
              <a:t> </a:t>
            </a:r>
            <a:r>
              <a:rPr lang="ru-RU" dirty="0" smtClean="0">
                <a:solidFill>
                  <a:srgbClr val="003E81"/>
                </a:solidFill>
              </a:rPr>
              <a:t>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Интересно, что методы </a:t>
            </a:r>
            <a:r>
              <a:rPr lang="ru-RU" dirty="0">
                <a:solidFill>
                  <a:srgbClr val="003E81"/>
                </a:solidFill>
              </a:rPr>
              <a:t>взаимной поддержки с развитием групп врачей общей практики в социальных сетях </a:t>
            </a:r>
            <a:r>
              <a:rPr lang="ru-RU" dirty="0" smtClean="0">
                <a:solidFill>
                  <a:srgbClr val="003E81"/>
                </a:solidFill>
              </a:rPr>
              <a:t>оценивались </a:t>
            </a:r>
            <a:r>
              <a:rPr lang="ru-RU" dirty="0">
                <a:solidFill>
                  <a:srgbClr val="003E81"/>
                </a:solidFill>
              </a:rPr>
              <a:t>врачами общей </a:t>
            </a:r>
            <a:r>
              <a:rPr lang="ru-RU" dirty="0" smtClean="0">
                <a:solidFill>
                  <a:srgbClr val="003E81"/>
                </a:solidFill>
              </a:rPr>
              <a:t>практики, </a:t>
            </a:r>
            <a:r>
              <a:rPr lang="ru-RU" dirty="0">
                <a:solidFill>
                  <a:srgbClr val="003E81"/>
                </a:solidFill>
              </a:rPr>
              <a:t>как контрпродуктивные для их профессиональной жизнеспособности, поскольку </a:t>
            </a:r>
            <a:r>
              <a:rPr lang="ru-RU" dirty="0" smtClean="0">
                <a:solidFill>
                  <a:srgbClr val="003E81"/>
                </a:solidFill>
              </a:rPr>
              <a:t>они воспринимались, </a:t>
            </a:r>
            <a:r>
              <a:rPr lang="ru-RU" dirty="0">
                <a:solidFill>
                  <a:srgbClr val="003E81"/>
                </a:solidFill>
              </a:rPr>
              <a:t>как социальное давление</a:t>
            </a:r>
            <a:endParaRPr lang="ru-RU" dirty="0" smtClean="0">
              <a:solidFill>
                <a:srgbClr val="003E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В </a:t>
            </a:r>
            <a:r>
              <a:rPr lang="ru-RU" dirty="0">
                <a:solidFill>
                  <a:srgbClr val="003E81"/>
                </a:solidFill>
              </a:rPr>
              <a:t>целом выявлено</a:t>
            </a:r>
            <a:r>
              <a:rPr lang="ru-RU" dirty="0" smtClean="0">
                <a:solidFill>
                  <a:srgbClr val="003E81"/>
                </a:solidFill>
              </a:rPr>
              <a:t>, что профессиональная жизнеспособность </a:t>
            </a:r>
            <a:r>
              <a:rPr lang="ru-RU" dirty="0">
                <a:solidFill>
                  <a:srgbClr val="003E81"/>
                </a:solidFill>
              </a:rPr>
              <a:t>как личностный фактор может препятствовать эмоциональному выгоранию в трудных условиях.</a:t>
            </a:r>
            <a:endParaRPr lang="ru-RU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104411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Приказ </a:t>
            </a:r>
            <a:r>
              <a:rPr lang="ru-RU" sz="1800" dirty="0"/>
              <a:t>Министерства труда и социальной защиты РФ от 24 июля 2015 г. N 514н "Об утверждении профессионального стандарта "Педагог-психолог (психолог в сфере образования)"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3E81"/>
                </a:solidFill>
              </a:rPr>
              <a:t>- Основная </a:t>
            </a:r>
            <a:r>
              <a:rPr lang="ru-RU" dirty="0">
                <a:solidFill>
                  <a:srgbClr val="003E81"/>
                </a:solidFill>
              </a:rPr>
              <a:t>цель вида профессиональной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81"/>
                </a:solidFill>
              </a:rPr>
              <a:t>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</a:t>
            </a:r>
            <a:r>
              <a:rPr lang="ru-RU" dirty="0" smtClean="0">
                <a:solidFill>
                  <a:srgbClr val="003E8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</a:t>
            </a:r>
            <a:endParaRPr lang="ru-RU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64807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Профессиональный стандарт </a:t>
            </a:r>
            <a:r>
              <a:rPr lang="ru-RU" sz="2000" dirty="0"/>
              <a:t>"Педагог-психолог (психолог в сфере образования)"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31590"/>
            <a:ext cx="7110566" cy="3492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3E81"/>
                </a:solidFill>
              </a:rPr>
              <a:t>- Обобщенная </a:t>
            </a:r>
            <a:r>
              <a:rPr lang="ru-RU" dirty="0">
                <a:solidFill>
                  <a:srgbClr val="003E81"/>
                </a:solidFill>
              </a:rPr>
              <a:t>Трудовая функция В</a:t>
            </a:r>
          </a:p>
          <a:p>
            <a:r>
              <a:rPr lang="ru-RU" dirty="0">
                <a:solidFill>
                  <a:srgbClr val="003E81"/>
                </a:solidFill>
              </a:rPr>
              <a:t>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 </a:t>
            </a:r>
            <a:r>
              <a:rPr lang="ru-RU" dirty="0">
                <a:solidFill>
                  <a:srgbClr val="003E81"/>
                </a:solidFill>
                <a:hlinkClick r:id="rId2"/>
              </a:rPr>
              <a:t>уголовно-процессуальным законодательством</a:t>
            </a:r>
            <a:r>
              <a:rPr lang="ru-RU" dirty="0">
                <a:solidFill>
                  <a:srgbClr val="003E81"/>
                </a:solidFill>
              </a:rPr>
              <a:t>, подозреваемыми, обвиняемыми или подсудимыми по уголовному делу либо являющимся потерпевшими или свидетелями преступления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- Трудовая </a:t>
            </a:r>
            <a:r>
              <a:rPr lang="ru-RU" dirty="0">
                <a:solidFill>
                  <a:srgbClr val="003E81"/>
                </a:solidFill>
              </a:rPr>
              <a:t>функция </a:t>
            </a:r>
          </a:p>
          <a:p>
            <a:r>
              <a:rPr lang="ru-RU" b="1" dirty="0">
                <a:solidFill>
                  <a:srgbClr val="003E81"/>
                </a:solidFill>
              </a:rPr>
              <a:t>Психологическое просвещение субъектов образовательного процесса </a:t>
            </a:r>
            <a:r>
              <a:rPr lang="ru-RU" dirty="0">
                <a:solidFill>
                  <a:srgbClr val="003E81"/>
                </a:solidFill>
              </a:rPr>
              <a:t>в области работы по поддержке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</a:r>
            <a:endParaRPr lang="ru-RU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64807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Профессиональный стандарт </a:t>
            </a:r>
            <a:r>
              <a:rPr lang="ru-RU" sz="2000" dirty="0"/>
              <a:t>"Педагог-психолог (психолог в сфере образования)"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31590"/>
            <a:ext cx="7110566" cy="34923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3E81"/>
                </a:solidFill>
              </a:rPr>
              <a:t>- Обобщенная Трудовая функция А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Психолого-педагогическое </a:t>
            </a:r>
            <a:r>
              <a:rPr lang="ru-RU" dirty="0">
                <a:solidFill>
                  <a:srgbClr val="003E81"/>
                </a:solidFill>
              </a:rPr>
              <a:t>сопровождение образовательного процесса в образовательных организациях общего, профессионального и дополнительного образования, сопровождение основных и дополнительных образовательных программ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123479"/>
            <a:ext cx="7110566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Профессиональный стандарт </a:t>
            </a:r>
            <a:r>
              <a:rPr lang="ru-RU" sz="2000" dirty="0" smtClean="0"/>
              <a:t>«Педагог-психолог </a:t>
            </a:r>
            <a:r>
              <a:rPr lang="ru-RU" sz="2000" dirty="0"/>
              <a:t>(психолог в сфере образования</a:t>
            </a:r>
            <a:r>
              <a:rPr lang="ru-RU" sz="2000" dirty="0" smtClean="0"/>
              <a:t>)».Трудовые функции.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81"/>
                </a:solidFill>
              </a:rPr>
              <a:t>Психологическая профилактика нарушений поведения и отклонений в развитии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81"/>
                </a:solidFill>
              </a:rPr>
              <a:t>Психологическое консультирование лиц с ограниченными возможностями здоровья и обучающихся, испытывающих трудности в освоении основных общеобразовательных программ, развитии и социальной адаптации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81"/>
                </a:solidFill>
              </a:rPr>
              <a:t>Психологическая коррекция поведения и развития детей и обучающихся с ограниченными возможностями здоровья, а также обучающихся, испытывающих трудности в освоении основных общеобразовательных программ, развитии и социальной </a:t>
            </a:r>
            <a:r>
              <a:rPr lang="ru-RU" dirty="0" smtClean="0">
                <a:solidFill>
                  <a:srgbClr val="003E81"/>
                </a:solidFill>
              </a:rPr>
              <a:t>адаптации</a:t>
            </a:r>
            <a:endParaRPr lang="ru-RU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159483"/>
            <a:ext cx="7110566" cy="97210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Профессиональный стандарт «Педагог-психолог (психолог в сфере образования)».Трудовые функции.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E81"/>
                </a:solidFill>
              </a:rPr>
              <a:t>Психологическая диагностика особенностей лиц с ограниченными возможностями здоровья, обучающихся, испытывающих трудности в освоении основных общеобразовательных программ, развитии и социальной адаптации</a:t>
            </a:r>
            <a:r>
              <a:rPr lang="ru-RU" dirty="0" smtClean="0">
                <a:solidFill>
                  <a:srgbClr val="003E8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в том числе несовершеннолетних обучающихся, признанных в случаях и в порядке, которые предусмотрены </a:t>
            </a:r>
            <a:r>
              <a:rPr lang="ru-RU" dirty="0">
                <a:solidFill>
                  <a:srgbClr val="003E81"/>
                </a:solidFill>
                <a:hlinkClick r:id="rId2"/>
              </a:rPr>
              <a:t>уголовно-процессуальным законодательством</a:t>
            </a:r>
            <a:r>
              <a:rPr lang="ru-RU" dirty="0">
                <a:solidFill>
                  <a:srgbClr val="003E81"/>
                </a:solidFill>
              </a:rPr>
              <a:t>, подозреваемыми, обвиняемыми или подсудимыми по уголовному </a:t>
            </a:r>
            <a:r>
              <a:rPr lang="ru-RU" dirty="0" smtClean="0">
                <a:solidFill>
                  <a:srgbClr val="003E81"/>
                </a:solidFill>
              </a:rPr>
              <a:t>делу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либо являющихся потерпевшими или свидетелями преступления, по запросу органов и учреждений системы профилактики безнадзорности и правонарушений </a:t>
            </a:r>
            <a:r>
              <a:rPr lang="ru-RU" dirty="0" smtClean="0">
                <a:solidFill>
                  <a:srgbClr val="003E81"/>
                </a:solidFill>
              </a:rPr>
              <a:t>несовершеннолетних</a:t>
            </a:r>
            <a:endParaRPr lang="ru-RU" dirty="0">
              <a:solidFill>
                <a:srgbClr val="003E8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3.1. Обобщенная трудовая функция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3E81"/>
                </a:solidFill>
              </a:rPr>
              <a:t> - Психолого-педагогическое </a:t>
            </a:r>
            <a:r>
              <a:rPr lang="ru-RU" dirty="0">
                <a:solidFill>
                  <a:srgbClr val="003E81"/>
                </a:solidFill>
              </a:rPr>
              <a:t>сопровождение образовательного процесса в образовательных организациях общего, профессионального и дополнительного образования, сопровождение основных и дополнительных образовательных </a:t>
            </a:r>
            <a:r>
              <a:rPr lang="ru-RU" dirty="0" smtClean="0">
                <a:solidFill>
                  <a:srgbClr val="003E81"/>
                </a:solidFill>
              </a:rPr>
              <a:t>программ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Трудовая функция3.1.1.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Психолого-педагогическое </a:t>
            </a:r>
            <a:r>
              <a:rPr lang="ru-RU" dirty="0">
                <a:solidFill>
                  <a:srgbClr val="003E81"/>
                </a:solidFill>
              </a:rPr>
              <a:t>и методическое сопровождение реализации основных и дополнительных образовательных </a:t>
            </a:r>
            <a:r>
              <a:rPr lang="ru-RU" dirty="0" smtClean="0">
                <a:solidFill>
                  <a:srgbClr val="003E81"/>
                </a:solidFill>
              </a:rPr>
              <a:t>программ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Трудовые действия 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… </a:t>
            </a:r>
            <a:r>
              <a:rPr lang="ru-RU" dirty="0">
                <a:solidFill>
                  <a:srgbClr val="003E81"/>
                </a:solidFill>
              </a:rPr>
              <a:t>Разработка психологических рекомендаций по формированию и реализации индивидуальных учебных планов для творчески одаренных обучающихся и </a:t>
            </a:r>
            <a:r>
              <a:rPr lang="ru-RU" dirty="0" smtClean="0">
                <a:solidFill>
                  <a:srgbClr val="003E81"/>
                </a:solidFill>
              </a:rPr>
              <a:t>воспитанников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…Разработка </a:t>
            </a:r>
            <a:r>
              <a:rPr lang="ru-RU" dirty="0">
                <a:solidFill>
                  <a:srgbClr val="003E81"/>
                </a:solidFill>
              </a:rPr>
              <a:t>совместно с педагогом индивидуальных учебных планов</a:t>
            </a:r>
          </a:p>
          <a:p>
            <a:r>
              <a:rPr lang="ru-RU" dirty="0">
                <a:solidFill>
                  <a:srgbClr val="003E81"/>
                </a:solidFill>
              </a:rPr>
              <a:t>обучающихся с учетом их психологических особенностей</a:t>
            </a:r>
          </a:p>
          <a:p>
            <a:endParaRPr lang="ru-RU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27584" y="156363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Практико-ориентированный семинар «Современные аспекты </a:t>
            </a:r>
            <a:r>
              <a:rPr lang="ru-RU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самоэффективности</a:t>
            </a: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 педагога в организации образовательной деятельности и сопровождения детей с особыми образовательными потребностями» (одаренные дети, дети с ОВЗ,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неуспешные(в учебной деятельности)</a:t>
            </a:r>
            <a:endParaRPr lang="ru-RU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4535996" y="3368018"/>
            <a:ext cx="2664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Эрлих Олег Валерьевич</a:t>
            </a:r>
          </a:p>
          <a:p>
            <a:pPr algn="ctr"/>
            <a:r>
              <a:rPr lang="ru-RU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Канд.педагогических</a:t>
            </a:r>
            <a:r>
              <a:rPr lang="ru-RU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наук, доцент кафедры педагогики и </a:t>
            </a:r>
            <a:r>
              <a:rPr lang="ru-RU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андрагогики</a:t>
            </a:r>
            <a:r>
              <a:rPr lang="ru-RU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СПбАППО</a:t>
            </a:r>
            <a:r>
              <a:rPr lang="ru-RU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644846"/>
            <a:ext cx="867433" cy="737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32" y="644847"/>
            <a:ext cx="838791" cy="737318"/>
          </a:xfrm>
          <a:prstGeom prst="rect">
            <a:avLst/>
          </a:prstGeom>
        </p:spPr>
      </p:pic>
      <p:pic>
        <p:nvPicPr>
          <p:cNvPr id="8" name="Рисунок 7" descr="E:\ДОВЕРИЕ\ЛОГОТИПЫ\доверие_прямоугольник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7" b="37280"/>
          <a:stretch/>
        </p:blipFill>
        <p:spPr bwMode="auto">
          <a:xfrm>
            <a:off x="6948264" y="591531"/>
            <a:ext cx="1656184" cy="790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8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3.1. Обобщенная трудовая функция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131590"/>
            <a:ext cx="7110566" cy="34923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b="1" dirty="0" smtClean="0">
                <a:solidFill>
                  <a:srgbClr val="003E81"/>
                </a:solidFill>
              </a:rPr>
              <a:t>Трудовая функция 3.1.3.</a:t>
            </a:r>
          </a:p>
          <a:p>
            <a:r>
              <a:rPr lang="ru-RU" dirty="0">
                <a:solidFill>
                  <a:srgbClr val="003E81"/>
                </a:solidFill>
              </a:rPr>
              <a:t>Психологическое консультирование субъектов</a:t>
            </a:r>
          </a:p>
          <a:p>
            <a:r>
              <a:rPr lang="ru-RU" dirty="0">
                <a:solidFill>
                  <a:srgbClr val="003E81"/>
                </a:solidFill>
              </a:rPr>
              <a:t>образовательного процесса </a:t>
            </a:r>
            <a:endParaRPr lang="ru-RU" dirty="0" smtClean="0">
              <a:solidFill>
                <a:srgbClr val="003E81"/>
              </a:solidFill>
            </a:endParaRPr>
          </a:p>
          <a:p>
            <a:r>
              <a:rPr lang="ru-RU" b="1" dirty="0" smtClean="0">
                <a:solidFill>
                  <a:srgbClr val="003E81"/>
                </a:solidFill>
              </a:rPr>
              <a:t>Трудовые действия 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… </a:t>
            </a:r>
            <a:r>
              <a:rPr lang="ru-RU" dirty="0">
                <a:solidFill>
                  <a:srgbClr val="003E81"/>
                </a:solidFill>
              </a:rPr>
              <a:t>Консультирование педагогов и преподавателей по вопросам разработки и реализации индивидуальных программ для построения индивидуального образовательного маршрута с учетом особенностей и образовательных потребностей конкретного </a:t>
            </a:r>
            <a:r>
              <a:rPr lang="ru-RU" dirty="0" smtClean="0">
                <a:solidFill>
                  <a:srgbClr val="003E81"/>
                </a:solidFill>
              </a:rPr>
              <a:t>обучающегося</a:t>
            </a:r>
          </a:p>
          <a:p>
            <a:r>
              <a:rPr lang="ru-RU" b="1" dirty="0" smtClean="0">
                <a:solidFill>
                  <a:srgbClr val="003E81"/>
                </a:solidFill>
              </a:rPr>
              <a:t>Необходимые умения </a:t>
            </a:r>
          </a:p>
          <a:p>
            <a:r>
              <a:rPr lang="ru-RU" b="1" dirty="0" smtClean="0">
                <a:solidFill>
                  <a:srgbClr val="003E81"/>
                </a:solidFill>
              </a:rPr>
              <a:t>…</a:t>
            </a:r>
            <a:r>
              <a:rPr lang="ru-RU" dirty="0">
                <a:solidFill>
                  <a:srgbClr val="003E81"/>
                </a:solidFill>
              </a:rPr>
              <a:t>Разрабатывать совместно с педагогами и преподавателями индивидуальный образовательный маршрут с учетом особенностей и образовательных потребностей конкретного обучающегося </a:t>
            </a:r>
            <a:endParaRPr lang="ru-RU" b="1" dirty="0" smtClean="0">
              <a:solidFill>
                <a:srgbClr val="003E81"/>
              </a:solidFill>
            </a:endParaRPr>
          </a:p>
          <a:p>
            <a:endParaRPr lang="ru-RU" dirty="0">
              <a:solidFill>
                <a:srgbClr val="003E81"/>
              </a:solidFill>
            </a:endParaRPr>
          </a:p>
          <a:p>
            <a:endParaRPr lang="ru-RU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-56541"/>
            <a:ext cx="7110566" cy="165618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Приказ </a:t>
            </a:r>
            <a:r>
              <a:rPr lang="ru-RU" sz="1600" b="1" dirty="0"/>
              <a:t>Министерства труда и социальной защиты РФ от 18 октября 2013 г.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 (с изменениями и дополнениями)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599642"/>
            <a:ext cx="7110566" cy="3420380"/>
          </a:xfrm>
        </p:spPr>
        <p:txBody>
          <a:bodyPr>
            <a:normAutofit/>
          </a:bodyPr>
          <a:lstStyle/>
          <a:p>
            <a:r>
              <a:rPr lang="ru-RU" b="1" dirty="0"/>
              <a:t>  </a:t>
            </a:r>
            <a:r>
              <a:rPr lang="ru-RU" b="1" dirty="0" smtClean="0">
                <a:solidFill>
                  <a:srgbClr val="003E81"/>
                </a:solidFill>
              </a:rPr>
              <a:t>3.1.3</a:t>
            </a:r>
            <a:r>
              <a:rPr lang="ru-RU" b="1" dirty="0">
                <a:solidFill>
                  <a:srgbClr val="003E81"/>
                </a:solidFill>
              </a:rPr>
              <a:t>. Трудовая функция Развивающая деятельность</a:t>
            </a:r>
            <a:r>
              <a:rPr lang="ru-RU" dirty="0">
                <a:solidFill>
                  <a:srgbClr val="003E81"/>
                </a:solidFill>
              </a:rPr>
              <a:t> </a:t>
            </a:r>
            <a:endParaRPr lang="ru-RU" dirty="0" smtClean="0">
              <a:solidFill>
                <a:srgbClr val="003E81"/>
              </a:solidFill>
            </a:endParaRPr>
          </a:p>
          <a:p>
            <a:r>
              <a:rPr lang="ru-RU" dirty="0" smtClean="0">
                <a:solidFill>
                  <a:srgbClr val="003E81"/>
                </a:solidFill>
              </a:rPr>
              <a:t>Освоение </a:t>
            </a:r>
            <a:r>
              <a:rPr lang="ru-RU" dirty="0">
                <a:solidFill>
                  <a:srgbClr val="003E81"/>
                </a:solidFill>
              </a:rPr>
              <a:t>и применение психолого-педагогических технологий (в том числе инклюзивных), необходимых для адресной работы с различными контингентами учащихся: </a:t>
            </a:r>
            <a:endParaRPr lang="ru-RU" dirty="0" smtClean="0">
              <a:solidFill>
                <a:srgbClr val="003E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одаренные </a:t>
            </a:r>
            <a:r>
              <a:rPr lang="ru-RU" dirty="0">
                <a:solidFill>
                  <a:srgbClr val="003E81"/>
                </a:solidFill>
              </a:rPr>
              <a:t>дети, социально уязвимые дети, дети, попавшие в трудные жизненные ситуации, дети-мигранты, дети-сироты</a:t>
            </a:r>
            <a:r>
              <a:rPr lang="ru-RU" dirty="0" smtClean="0">
                <a:solidFill>
                  <a:srgbClr val="003E8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дети с особыми образовательными потребностями (</a:t>
            </a:r>
            <a:r>
              <a:rPr lang="ru-RU" dirty="0" err="1">
                <a:solidFill>
                  <a:srgbClr val="003E81"/>
                </a:solidFill>
              </a:rPr>
              <a:t>аутисты</a:t>
            </a:r>
            <a:r>
              <a:rPr lang="ru-RU" dirty="0">
                <a:solidFill>
                  <a:srgbClr val="003E81"/>
                </a:solidFill>
              </a:rPr>
              <a:t>, дети с синдромом дефицита внимания и </a:t>
            </a:r>
            <a:r>
              <a:rPr lang="ru-RU" dirty="0" err="1">
                <a:solidFill>
                  <a:srgbClr val="003E81"/>
                </a:solidFill>
              </a:rPr>
              <a:t>гиперактивностью</a:t>
            </a:r>
            <a:r>
              <a:rPr lang="ru-RU" dirty="0">
                <a:solidFill>
                  <a:srgbClr val="003E81"/>
                </a:solidFill>
              </a:rPr>
              <a:t> и др</a:t>
            </a:r>
            <a:r>
              <a:rPr lang="ru-RU" dirty="0" smtClean="0">
                <a:solidFill>
                  <a:srgbClr val="003E81"/>
                </a:solidFill>
              </a:rPr>
              <a:t>.),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E81"/>
                </a:solidFill>
              </a:rPr>
              <a:t> </a:t>
            </a:r>
            <a:r>
              <a:rPr lang="ru-RU" dirty="0">
                <a:solidFill>
                  <a:srgbClr val="003E81"/>
                </a:solidFill>
              </a:rPr>
              <a:t>дети с ограниченными возможностями здоровья, дети с девиациями поведения, дети с зависимостью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D1FE5F-B4B9-4EBC-B92D-D8A9FC47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87475"/>
            <a:ext cx="3888431" cy="20882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в организации образовательной деятельности и сопровождения детей с особыми образовательными потребностями» (одаренные дети, дети с ОВЗ, неуспешные(в учебной деятельности)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11A62BC-0746-4FFD-822C-99A8E76147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32041" y="2175707"/>
            <a:ext cx="3892522" cy="252027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Уважаемые коллеги!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Мы уверены, что каждый(каждая) из Вас способны демонстрировать высокую </a:t>
            </a:r>
            <a:r>
              <a:rPr lang="ru-RU" sz="1600" dirty="0" err="1" smtClean="0"/>
              <a:t>самоэффективность</a:t>
            </a:r>
            <a:r>
              <a:rPr lang="ru-RU" sz="1600" dirty="0" smtClean="0"/>
              <a:t> и профессиональную жизнестойкость даже в современных непростых условиях!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mtClean="0"/>
              <a:t>Давайте </a:t>
            </a:r>
            <a:r>
              <a:rPr lang="ru-RU" sz="1600" dirty="0" smtClean="0"/>
              <a:t>учиться этому вместе!</a:t>
            </a:r>
            <a:endParaRPr lang="ru-RU" sz="160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6CA9E3A-05D0-426F-B5DB-59B51191B5B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575208" cy="5143500"/>
          </a:xfrm>
        </p:spPr>
      </p:sp>
      <p:pic>
        <p:nvPicPr>
          <p:cNvPr id="8" name="Рисунок 7" descr="https://roico.com/wp-content/uploads/2022/04/iStock-1056869822-scal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41" y="87474"/>
            <a:ext cx="3575207" cy="3826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3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5400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167595"/>
            <a:ext cx="6983993" cy="343441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self-efficacy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один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центральных компонентов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социально-когнитивной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теории(Альберт Бандура).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self-efficacy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убеждения человека относительно его способности управлять событиями, воздействующими на его жизнь»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(Бандура ,1989). 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Силы и ресурсы, определяющие возможности человека и его поведение ,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 взаимодействием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окружающей среды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собственного поведения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личности(личностных особенностей). </a:t>
            </a:r>
          </a:p>
          <a:p>
            <a:pPr marL="285750" indent="-285750"/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/>
            <a:endParaRPr lang="ru-RU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 основе </a:t>
            </a:r>
            <a:r>
              <a:rPr lang="ru-RU" sz="2000" i="1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проактивной</a:t>
            </a:r>
            <a:r>
              <a:rPr lang="ru-RU" sz="2000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постановки </a:t>
            </a:r>
            <a: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собой новых, более высоких целей.</a:t>
            </a:r>
            <a:b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люди ищут состояния неравновесия, ставя перед собой новые цели…»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Внешние факторы </a:t>
            </a:r>
            <a:r>
              <a:rPr lang="ru-RU" sz="2000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и подкрепления (</a:t>
            </a:r>
            <a:r>
              <a:rPr lang="ru-RU" sz="2000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r>
              <a:rPr lang="ru-RU" sz="20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человеческой деятельности.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личностные факторы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5"/>
          </p:nvPr>
        </p:nvSpPr>
        <p:spPr>
          <a:xfrm flipV="1">
            <a:off x="5310705" y="4731989"/>
            <a:ext cx="3513857" cy="45719"/>
          </a:xfrm>
        </p:spPr>
        <p:txBody>
          <a:bodyPr>
            <a:normAutofit fontScale="25000" lnSpcReduction="20000"/>
          </a:bodyPr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https://mykaleidoscope.ru/x/uploads/posts/2022-09/1663205280_3-mykaleidoscope-ru-p-statuya-mislitel-krasivo-4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4" r="19794"/>
          <a:stretch>
            <a:fillRect/>
          </a:stretch>
        </p:blipFill>
        <p:spPr bwMode="auto">
          <a:xfrm>
            <a:off x="1403649" y="1131590"/>
            <a:ext cx="2232247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897" y="-659904"/>
            <a:ext cx="5472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-659904"/>
            <a:ext cx="53645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 smtClean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b="1" i="1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400" b="1" i="1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-Самонаблюдение </a:t>
            </a:r>
          </a:p>
          <a:p>
            <a:pPr marL="285750" indent="-285750"/>
            <a:r>
              <a:rPr lang="ru-RU" sz="1600" b="1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вынесения суждений.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 регулировать свое поведение с помощью мышления.  </a:t>
            </a:r>
          </a:p>
          <a:p>
            <a:pPr marL="285750" indent="-285750"/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наших действий мы оцениваем, сопоставляя их с </a:t>
            </a:r>
            <a:r>
              <a:rPr lang="ru-RU" sz="1600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образцами для сравнения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standardofreference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/>
            <a:r>
              <a:rPr lang="ru-RU" sz="1600" b="1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Личные стандарты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нам оценивать наши достижения, не сравнивая их с тем, что делают другие. </a:t>
            </a:r>
          </a:p>
          <a:p>
            <a:pPr marL="285750" indent="-285750"/>
            <a:r>
              <a:rPr lang="ru-RU" sz="1600" b="1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Ценность</a:t>
            </a:r>
            <a:r>
              <a:rPr lang="ru-RU" sz="1600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мы придаем нашей деятельности </a:t>
            </a:r>
          </a:p>
          <a:p>
            <a:pPr marL="285750" indent="-285750"/>
            <a:r>
              <a:rPr lang="ru-RU" sz="1600" b="1" i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Активная реакция на себя</a:t>
            </a:r>
            <a:r>
              <a:rPr lang="ru-RU" sz="1600" b="1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самопродуцируемех</a:t>
            </a:r>
            <a:r>
              <a:rPr lang="ru-RU" sz="16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награды,например</a:t>
            </a:r>
            <a:r>
              <a:rPr lang="ru-RU" sz="16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гордость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самоудовлетворение от сделанного. </a:t>
            </a:r>
            <a:endParaRPr lang="ru-RU" sz="1600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удается соответствовать собственным стандартам, наше поведение вызывает у нас чувство неудовлетворенности и заставляет нас осуждать себя.</a:t>
            </a:r>
            <a:br>
              <a:rPr lang="ru-RU" sz="16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115212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или низкая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сочетании с благоприятными или неблагоприятными условиями окружающей среды предполагает четыре варианта результата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/>
            <a:endParaRPr lang="ru-RU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1.Когда </a:t>
            </a:r>
            <a:r>
              <a:rPr lang="ru-RU" sz="1800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 и условия окружающей среды благоприятны, наиболее вероятен успешный результат.</a:t>
            </a:r>
          </a:p>
          <a:p>
            <a:endParaRPr lang="ru-RU" sz="1800" dirty="0">
              <a:solidFill>
                <a:srgbClr val="003E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2.Когда низкая эффективность сочетается с благоприятными условиями, человек может впасть в депрессию, видя, как другие преуспевают в делах, которые для него самого кажутся слишком сложными.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87475"/>
            <a:ext cx="7110566" cy="1044116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Высокая или низкая </a:t>
            </a:r>
            <a:r>
              <a:rPr lang="ru-RU" sz="1800" dirty="0" err="1"/>
              <a:t>самоэффективность</a:t>
            </a:r>
            <a:r>
              <a:rPr lang="ru-RU" sz="1800" dirty="0"/>
              <a:t> в сочетании с благоприятными или неблагоприятными условиями окружающей среды предполагает четыре варианта результата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Когда люди с высокой </a:t>
            </a:r>
            <a:r>
              <a:rPr lang="ru-RU" sz="1800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самоэффективностью</a:t>
            </a: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 с неблагоприятной ситуацией, они обычно: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умножают свои усилия, стараясь изменить окружающую среду в своих интересах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либо отказываются  от своего способа действий (если среду не изменить и успеха не добиться) и находят  другой </a:t>
            </a:r>
          </a:p>
          <a:p>
            <a:pPr marL="285750" indent="-285750"/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будут искать более благоприятную среду.</a:t>
            </a:r>
          </a:p>
          <a:p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Наконец, когда низкая </a:t>
            </a:r>
            <a:r>
              <a:rPr lang="ru-RU" sz="1800" dirty="0" err="1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sz="1800" dirty="0">
                <a:solidFill>
                  <a:srgbClr val="003E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сочетается с неблагоприятной окружающей средой, человек ощущает апатию, считает себя беспомощным и склонен мириться со своим положением.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Профессиональная </a:t>
            </a:r>
            <a:r>
              <a:rPr lang="ru-RU" dirty="0"/>
              <a:t>жизнеспособность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3E81"/>
                </a:solidFill>
              </a:rPr>
              <a:t>Профессиональная жизнеспособность - способность </a:t>
            </a:r>
            <a:r>
              <a:rPr lang="ru-RU" sz="1800" dirty="0">
                <a:solidFill>
                  <a:srgbClr val="003E81"/>
                </a:solidFill>
              </a:rPr>
              <a:t>субъектов трудовых процессов к эффективному осуществлению и развитию своей деятельности вопреки воздействию неблагоприятных </a:t>
            </a:r>
            <a:r>
              <a:rPr lang="ru-RU" sz="1800" dirty="0" smtClean="0">
                <a:solidFill>
                  <a:srgbClr val="003E81"/>
                </a:solidFill>
              </a:rPr>
              <a:t>факторов</a:t>
            </a:r>
          </a:p>
          <a:p>
            <a:r>
              <a:rPr lang="ru-RU" sz="1800" dirty="0" smtClean="0">
                <a:solidFill>
                  <a:srgbClr val="003E81"/>
                </a:solidFill>
              </a:rPr>
              <a:t>/</a:t>
            </a:r>
            <a:r>
              <a:rPr lang="ru-RU" sz="1800" dirty="0">
                <a:solidFill>
                  <a:srgbClr val="003E81"/>
                </a:solidFill>
              </a:rPr>
              <a:t> О.А. </a:t>
            </a:r>
            <a:r>
              <a:rPr lang="ru-RU" sz="1800" dirty="0" err="1" smtClean="0">
                <a:solidFill>
                  <a:srgbClr val="003E81"/>
                </a:solidFill>
              </a:rPr>
              <a:t>Плющева</a:t>
            </a:r>
            <a:r>
              <a:rPr lang="ru-RU" sz="1800" dirty="0" smtClean="0">
                <a:solidFill>
                  <a:srgbClr val="003E81"/>
                </a:solidFill>
              </a:rPr>
              <a:t> </a:t>
            </a:r>
            <a:r>
              <a:rPr lang="ru-RU" sz="1800" dirty="0">
                <a:solidFill>
                  <a:srgbClr val="003E81"/>
                </a:solidFill>
              </a:rPr>
              <a:t>и А.В. </a:t>
            </a:r>
            <a:r>
              <a:rPr lang="ru-RU" sz="1800" dirty="0" err="1">
                <a:solidFill>
                  <a:srgbClr val="003E81"/>
                </a:solidFill>
              </a:rPr>
              <a:t>Махнач</a:t>
            </a:r>
            <a:r>
              <a:rPr lang="ru-RU" sz="1800" dirty="0">
                <a:solidFill>
                  <a:srgbClr val="003E81"/>
                </a:solidFill>
              </a:rPr>
              <a:t> </a:t>
            </a:r>
            <a:r>
              <a:rPr lang="ru-RU" sz="1800" dirty="0" smtClean="0">
                <a:solidFill>
                  <a:srgbClr val="003E81"/>
                </a:solidFill>
              </a:rPr>
              <a:t> 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rgbClr val="003E8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3E81"/>
                </a:solidFill>
              </a:rPr>
              <a:t>В этом определении хорошо видно, что акцент </a:t>
            </a:r>
            <a:r>
              <a:rPr lang="ru-RU" sz="1800" dirty="0">
                <a:solidFill>
                  <a:srgbClr val="003E81"/>
                </a:solidFill>
              </a:rPr>
              <a:t>делается  на противостоянии негативному воздействию среды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Профессиональная жизнеспособность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E81"/>
                </a:solidFill>
              </a:rPr>
              <a:t>Схожая позиция -  </a:t>
            </a:r>
            <a:r>
              <a:rPr lang="ru-RU" dirty="0">
                <a:solidFill>
                  <a:srgbClr val="003E81"/>
                </a:solidFill>
              </a:rPr>
              <a:t>в определении Э. Розенберг. </a:t>
            </a:r>
            <a:endParaRPr lang="ru-RU" dirty="0" smtClean="0">
              <a:solidFill>
                <a:srgbClr val="003E81"/>
              </a:solidFill>
            </a:endParaRPr>
          </a:p>
          <a:p>
            <a:r>
              <a:rPr lang="ru-RU" dirty="0" smtClean="0">
                <a:solidFill>
                  <a:srgbClr val="003E81"/>
                </a:solidFill>
              </a:rPr>
              <a:t>Профессиональная </a:t>
            </a:r>
            <a:r>
              <a:rPr lang="ru-RU" dirty="0">
                <a:solidFill>
                  <a:srgbClr val="003E81"/>
                </a:solidFill>
              </a:rPr>
              <a:t>жизнеспособность медицинских </a:t>
            </a:r>
            <a:r>
              <a:rPr lang="ru-RU" dirty="0" smtClean="0">
                <a:solidFill>
                  <a:srgbClr val="003E81"/>
                </a:solidFill>
              </a:rPr>
              <a:t>работников(шире-людей помогающих профессий – это процесс </a:t>
            </a:r>
            <a:r>
              <a:rPr lang="ru-RU" dirty="0">
                <a:solidFill>
                  <a:srgbClr val="003E81"/>
                </a:solidFill>
              </a:rPr>
              <a:t>использования ресурсов, необходимых нам для поддержания </a:t>
            </a:r>
            <a:r>
              <a:rPr lang="ru-RU" dirty="0" smtClean="0">
                <a:solidFill>
                  <a:srgbClr val="003E81"/>
                </a:solidFill>
              </a:rPr>
              <a:t>благополучия </a:t>
            </a:r>
          </a:p>
          <a:p>
            <a:r>
              <a:rPr lang="ru-RU" dirty="0" smtClean="0">
                <a:solidFill>
                  <a:srgbClr val="003E81"/>
                </a:solidFill>
              </a:rPr>
              <a:t>Он включает </a:t>
            </a:r>
            <a:r>
              <a:rPr lang="ru-RU" dirty="0">
                <a:solidFill>
                  <a:srgbClr val="003E81"/>
                </a:solidFill>
              </a:rPr>
              <a:t>в </a:t>
            </a:r>
            <a:r>
              <a:rPr lang="ru-RU" dirty="0" smtClean="0">
                <a:solidFill>
                  <a:srgbClr val="003E81"/>
                </a:solidFill>
              </a:rPr>
              <a:t>себя: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3E81"/>
                </a:solidFill>
              </a:rPr>
              <a:t>внешние </a:t>
            </a:r>
            <a:r>
              <a:rPr lang="ru-RU" dirty="0">
                <a:solidFill>
                  <a:srgbClr val="003E81"/>
                </a:solidFill>
              </a:rPr>
              <a:t>ресурсы (например, «Кто меня поддерживает?» и «Кого я зову, когда мне нужна помощь?»), </a:t>
            </a:r>
            <a:endParaRPr lang="ru-RU" dirty="0">
              <a:solidFill>
                <a:srgbClr val="003E8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3E81"/>
                </a:solidFill>
              </a:rPr>
              <a:t>внутренние </a:t>
            </a:r>
            <a:r>
              <a:rPr lang="ru-RU" dirty="0">
                <a:solidFill>
                  <a:srgbClr val="003E81"/>
                </a:solidFill>
              </a:rPr>
              <a:t>ресурсы (например, «Каковы мои сильные стороны и навыки?» и «Как я могу их развить</a:t>
            </a:r>
            <a:r>
              <a:rPr lang="ru-RU" dirty="0" smtClean="0">
                <a:solidFill>
                  <a:srgbClr val="003E81"/>
                </a:solidFill>
              </a:rPr>
              <a:t>?) </a:t>
            </a:r>
            <a:endParaRPr lang="ru-RU" dirty="0">
              <a:solidFill>
                <a:srgbClr val="003E8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3E81"/>
                </a:solidFill>
              </a:rPr>
              <a:t>экзистенциальные </a:t>
            </a:r>
            <a:r>
              <a:rPr lang="ru-RU" dirty="0">
                <a:solidFill>
                  <a:srgbClr val="003E81"/>
                </a:solidFill>
              </a:rPr>
              <a:t>ресурсы (например, «Чему я должен научиться из этого?» и «За что я благодарен?»)»</a:t>
            </a:r>
            <a:endParaRPr lang="ru-RU" dirty="0">
              <a:solidFill>
                <a:srgbClr val="003E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12854</TotalTime>
  <Words>1325</Words>
  <Application>Microsoft Office PowerPoint</Application>
  <PresentationFormat>Экран (16:9)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Open Sans</vt:lpstr>
      <vt:lpstr>Times New Roman</vt:lpstr>
      <vt:lpstr>Тема Office</vt:lpstr>
      <vt:lpstr>Презентация PowerPoint</vt:lpstr>
      <vt:lpstr>Презентация PowerPoint</vt:lpstr>
      <vt:lpstr>Понятие самоэффективность</vt:lpstr>
      <vt:lpstr>Факторы и инструменты самоэффективности</vt:lpstr>
      <vt:lpstr>Внутренние или личностные факторы саморегуляции</vt:lpstr>
      <vt:lpstr>Высокая или низкая самоэффективность в сочетании с благоприятными или неблагоприятными условиями окружающей среды предполагает четыре варианта результата</vt:lpstr>
      <vt:lpstr>Высокая или низкая самоэффективность в сочетании с благоприятными или неблагоприятными условиями окружающей среды предполагает четыре варианта результата</vt:lpstr>
      <vt:lpstr>Профессиональная жизнеспособность</vt:lpstr>
      <vt:lpstr>Профессиональная жизнеспособность</vt:lpstr>
      <vt:lpstr>Основные факторы, позитивно влияющие на жизнеспособность </vt:lpstr>
      <vt:lpstr> Внутренние ресурсы, позволяющие проявлять высокую устойчивость по отношению к негативному влиянию внешней среды  ,</vt:lpstr>
      <vt:lpstr>Исследования показали, что высокий уровень профессиональной жизнеспособности также  связан со следующими факторами</vt:lpstr>
      <vt:lpstr>Направления обучения для повышения  профессиональной жизнеспособности специалистов </vt:lpstr>
      <vt:lpstr> Приказ Министерства труда и социальной защиты РФ от 24 июля 2015 г. N 514н "Об утверждении профессионального стандарта "Педагог-психолог (психолог в сфере образования)" </vt:lpstr>
      <vt:lpstr> Профессиональный стандарт "Педагог-психолог (психолог в сфере образования)" </vt:lpstr>
      <vt:lpstr> Профессиональный стандарт "Педагог-психолог (психолог в сфере образования)" </vt:lpstr>
      <vt:lpstr>Профессиональный стандарт «Педагог-психолог (психолог в сфере образования)».Трудовые функции. </vt:lpstr>
      <vt:lpstr>Профессиональный стандарт «Педагог-психолог (психолог в сфере образования)».Трудовые функции. </vt:lpstr>
      <vt:lpstr>3.1. Обобщенная трудовая функция</vt:lpstr>
      <vt:lpstr>3.1. Обобщенная трудовая функция</vt:lpstr>
      <vt:lpstr>  Приказ Министерства труда и социальной защиты РФ от 18 октября 2013 г.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 (с изменениями и дополнениями) </vt:lpstr>
      <vt:lpstr>Современные аспекты самоэффективности педагога в организации образовательной деятельности и сопровождения детей с особыми образовательными потребностями» (одаренные дети, дети с ОВЗ, неуспешные(в учебной деятельности)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olerl</cp:lastModifiedBy>
  <cp:revision>341</cp:revision>
  <cp:lastPrinted>2017-03-30T08:39:18Z</cp:lastPrinted>
  <dcterms:created xsi:type="dcterms:W3CDTF">2017-03-23T13:26:11Z</dcterms:created>
  <dcterms:modified xsi:type="dcterms:W3CDTF">2024-03-25T18:20:17Z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